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60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51" autoAdjust="0"/>
  </p:normalViewPr>
  <p:slideViewPr>
    <p:cSldViewPr snapToGrid="0">
      <p:cViewPr varScale="1">
        <p:scale>
          <a:sx n="69" d="100"/>
          <a:sy n="69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2BC7-893F-46EF-A8F8-EC60DEF7262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30177-7C5E-4D70-80F4-F4C9D703D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396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0177-7C5E-4D70-80F4-F4C9D703D5E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2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0177-7C5E-4D70-80F4-F4C9D703D5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02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20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97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26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53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85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62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67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07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4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53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B7E3F0"/>
            </a:gs>
            <a:gs pos="72000">
              <a:srgbClr val="B8F4F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6FA0-AA11-4518-BEA4-38B299E6040A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80521-A8B4-4DDE-918E-5EFFD5711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92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38275" y="548680"/>
            <a:ext cx="10210750" cy="1440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ru-RU" sz="3000" dirty="0"/>
              <a:t>Управление образования </a:t>
            </a:r>
            <a:br>
              <a:rPr lang="ru-RU" sz="3000" dirty="0"/>
            </a:br>
            <a:r>
              <a:rPr lang="ru-RU" sz="3000" dirty="0"/>
              <a:t>Администрации МО «Турочакский район»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62" y="260648"/>
            <a:ext cx="172819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85900" y="2600325"/>
            <a:ext cx="952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Итоги государственной итоговой аттестации по программам основного общего образования 2025г.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57213" y="5765556"/>
            <a:ext cx="2538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rebuchet MS" panose="020B0603020202020204" pitchFamily="34" charset="0"/>
              </a:rPr>
              <a:t>Составил: </a:t>
            </a:r>
            <a:r>
              <a:rPr lang="ru-RU" sz="1600" dirty="0" err="1">
                <a:latin typeface="Trebuchet MS" panose="020B0603020202020204" pitchFamily="34" charset="0"/>
              </a:rPr>
              <a:t>Таркан</a:t>
            </a:r>
            <a:r>
              <a:rPr lang="ru-RU" sz="1600" dirty="0">
                <a:latin typeface="Trebuchet MS" panose="020B0603020202020204" pitchFamily="34" charset="0"/>
              </a:rPr>
              <a:t> Д.Ф.</a:t>
            </a:r>
          </a:p>
        </p:txBody>
      </p:sp>
    </p:spTree>
    <p:extLst>
      <p:ext uri="{BB962C8B-B14F-4D97-AF65-F5344CB8AC3E}">
        <p14:creationId xmlns:p14="http://schemas.microsoft.com/office/powerpoint/2010/main" val="421218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8990" y="800102"/>
            <a:ext cx="108760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2024-2025 учебном году выпускников 9-ых классов - </a:t>
            </a:r>
            <a:r>
              <a:rPr lang="ru-RU" u="sng" dirty="0"/>
              <a:t>243 чел</a:t>
            </a:r>
            <a:r>
              <a:rPr lang="ru-RU" dirty="0"/>
              <a:t>. Из них не допущены до государственной итоговой аттестации </a:t>
            </a:r>
            <a:r>
              <a:rPr lang="ru-RU" u="sng" dirty="0"/>
              <a:t>9 обучающихся</a:t>
            </a:r>
            <a:endParaRPr lang="ru-RU" dirty="0"/>
          </a:p>
          <a:p>
            <a:endParaRPr lang="ru-RU" dirty="0"/>
          </a:p>
          <a:p>
            <a:r>
              <a:rPr lang="ru-RU" dirty="0"/>
              <a:t>Приступили к ГИА в 2025 году </a:t>
            </a:r>
            <a:r>
              <a:rPr lang="ru-RU" u="sng" dirty="0"/>
              <a:t>234 выпускника</a:t>
            </a:r>
            <a:r>
              <a:rPr lang="ru-RU" dirty="0"/>
              <a:t>, из них </a:t>
            </a:r>
            <a:r>
              <a:rPr lang="ru-RU" u="sng" dirty="0"/>
              <a:t>29 в форме ГВЭ</a:t>
            </a:r>
          </a:p>
          <a:p>
            <a:endParaRPr lang="ru-RU" dirty="0"/>
          </a:p>
          <a:p>
            <a:r>
              <a:rPr lang="ru-RU" dirty="0"/>
              <a:t>По результатам государственной итоговой аттестации (ГИА), проведенной среди выпускников девятых классов общеобразовательных организаций </a:t>
            </a:r>
            <a:r>
              <a:rPr lang="ru-RU" dirty="0" err="1"/>
              <a:t>Турочакского</a:t>
            </a:r>
            <a:r>
              <a:rPr lang="ru-RU" dirty="0"/>
              <a:t> района в основной период 2025 года, общее количество выпускников, не прошедших ГИА, составило </a:t>
            </a:r>
            <a:r>
              <a:rPr lang="ru-RU" u="sng" dirty="0"/>
              <a:t>18 человек (форма ОГЭ)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6140" y="3754866"/>
            <a:ext cx="10761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Образовательные организации Администрации МО «Турочакский район», в которых выпускники не прошли ГИА в основной период: </a:t>
            </a:r>
          </a:p>
          <a:p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dirty="0"/>
              <a:t>МОУ «Турочакская СОШ им. Я.И. </a:t>
            </a:r>
            <a:r>
              <a:rPr lang="ru-RU" dirty="0" err="1"/>
              <a:t>Баляева</a:t>
            </a:r>
            <a:r>
              <a:rPr lang="ru-RU" dirty="0"/>
              <a:t>» - 13 выпускников,</a:t>
            </a:r>
          </a:p>
          <a:p>
            <a:r>
              <a:rPr lang="ru-RU" dirty="0"/>
              <a:t>МОУ «</a:t>
            </a:r>
            <a:r>
              <a:rPr lang="ru-RU" dirty="0" err="1"/>
              <a:t>Бийкинская</a:t>
            </a:r>
            <a:r>
              <a:rPr lang="ru-RU" dirty="0"/>
              <a:t> СОШ» - 3 выпускника,</a:t>
            </a:r>
          </a:p>
          <a:p>
            <a:r>
              <a:rPr lang="ru-RU" dirty="0"/>
              <a:t>филиал «Озеро-</a:t>
            </a:r>
            <a:r>
              <a:rPr lang="ru-RU" dirty="0" err="1"/>
              <a:t>Куреевская</a:t>
            </a:r>
            <a:r>
              <a:rPr lang="ru-RU" dirty="0"/>
              <a:t> ООШ» - 1 выпускник,</a:t>
            </a:r>
          </a:p>
          <a:p>
            <a:r>
              <a:rPr lang="ru-RU" dirty="0"/>
              <a:t>филиал «Верх-</a:t>
            </a:r>
            <a:r>
              <a:rPr lang="ru-RU" dirty="0" err="1"/>
              <a:t>Бийская</a:t>
            </a:r>
            <a:r>
              <a:rPr lang="ru-RU" dirty="0"/>
              <a:t> ООШ» - 1 выпускник.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0938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903171"/>
              </p:ext>
            </p:extLst>
          </p:nvPr>
        </p:nvGraphicFramePr>
        <p:xfrm>
          <a:off x="1944077" y="1617785"/>
          <a:ext cx="8413262" cy="422030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700585">
                  <a:extLst>
                    <a:ext uri="{9D8B030D-6E8A-4147-A177-3AD203B41FA5}">
                      <a16:colId xmlns:a16="http://schemas.microsoft.com/office/drawing/2014/main" val="4127329688"/>
                    </a:ext>
                  </a:extLst>
                </a:gridCol>
                <a:gridCol w="4712677">
                  <a:extLst>
                    <a:ext uri="{9D8B030D-6E8A-4147-A177-3AD203B41FA5}">
                      <a16:colId xmlns:a16="http://schemas.microsoft.com/office/drawing/2014/main" val="2710255275"/>
                    </a:ext>
                  </a:extLst>
                </a:gridCol>
              </a:tblGrid>
              <a:tr h="46133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rebuchet MS" panose="020B0603020202020204" pitchFamily="34" charset="0"/>
                        </a:rPr>
                        <a:t>Дата проведения</a:t>
                      </a:r>
                      <a:endParaRPr lang="ru-RU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rebuchet MS" panose="020B0603020202020204" pitchFamily="34" charset="0"/>
                        </a:rPr>
                        <a:t>Предмет</a:t>
                      </a:r>
                      <a:endParaRPr lang="ru-RU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488487"/>
                  </a:ext>
                </a:extLst>
              </a:tr>
              <a:tr h="369899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2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Математика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776321"/>
                  </a:ext>
                </a:extLst>
              </a:tr>
              <a:tr h="369899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5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Русский язык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357126"/>
                  </a:ext>
                </a:extLst>
              </a:tr>
              <a:tr h="369899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9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Биология, география, история, физика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700301"/>
                  </a:ext>
                </a:extLst>
              </a:tr>
              <a:tr h="369899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12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Информатика,</a:t>
                      </a:r>
                      <a:r>
                        <a:rPr lang="ru-RU" baseline="0" dirty="0">
                          <a:latin typeface="Trebuchet MS" panose="020B0603020202020204" pitchFamily="34" charset="0"/>
                        </a:rPr>
                        <a:t> лит-</a:t>
                      </a:r>
                      <a:r>
                        <a:rPr lang="ru-RU" baseline="0" dirty="0" err="1">
                          <a:latin typeface="Trebuchet MS" panose="020B0603020202020204" pitchFamily="34" charset="0"/>
                        </a:rPr>
                        <a:t>ра</a:t>
                      </a:r>
                      <a:r>
                        <a:rPr lang="ru-RU" baseline="0" dirty="0">
                          <a:latin typeface="Trebuchet MS" panose="020B0603020202020204" pitchFamily="34" charset="0"/>
                        </a:rPr>
                        <a:t>, общ-</a:t>
                      </a:r>
                      <a:r>
                        <a:rPr lang="ru-RU" baseline="0" dirty="0" err="1">
                          <a:latin typeface="Trebuchet MS" panose="020B0603020202020204" pitchFamily="34" charset="0"/>
                        </a:rPr>
                        <a:t>ние</a:t>
                      </a:r>
                      <a:r>
                        <a:rPr lang="ru-RU" baseline="0" dirty="0">
                          <a:latin typeface="Trebuchet MS" panose="020B0603020202020204" pitchFamily="34" charset="0"/>
                        </a:rPr>
                        <a:t>, химия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557364"/>
                  </a:ext>
                </a:extLst>
              </a:tr>
              <a:tr h="369899">
                <a:tc>
                  <a:txBody>
                    <a:bodyPr/>
                    <a:lstStyle/>
                    <a:p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423105"/>
                  </a:ext>
                </a:extLst>
              </a:tr>
              <a:tr h="369899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17</a:t>
                      </a:r>
                      <a:r>
                        <a:rPr lang="ru-RU" baseline="0" dirty="0">
                          <a:latin typeface="Trebuchet MS" panose="020B0603020202020204" pitchFamily="34" charset="0"/>
                        </a:rPr>
                        <a:t>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Русский язык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201957"/>
                  </a:ext>
                </a:extLst>
              </a:tr>
              <a:tr h="369899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18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Математика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470119"/>
                  </a:ext>
                </a:extLst>
              </a:tr>
              <a:tr h="369899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19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Все, кроме математики и</a:t>
                      </a:r>
                      <a:r>
                        <a:rPr lang="ru-RU" baseline="0" dirty="0">
                          <a:latin typeface="Trebuchet MS" panose="020B0603020202020204" pitchFamily="34" charset="0"/>
                        </a:rPr>
                        <a:t> русского языка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34226"/>
                  </a:ext>
                </a:extLst>
              </a:tr>
              <a:tr h="417056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22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Все, кроме математики и русского языка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251985"/>
                  </a:ext>
                </a:extLst>
              </a:tr>
              <a:tr h="382722"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23 сентября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rebuchet MS" panose="020B0603020202020204" pitchFamily="34" charset="0"/>
                        </a:rPr>
                        <a:t>Все учебные предметы</a:t>
                      </a:r>
                      <a:endParaRPr lang="ru-RU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3692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06651" y="632314"/>
            <a:ext cx="748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Расписание ОГЭ в дополнительный период (осень 2025г.)</a:t>
            </a:r>
          </a:p>
        </p:txBody>
      </p:sp>
    </p:spTree>
    <p:extLst>
      <p:ext uri="{BB962C8B-B14F-4D97-AF65-F5344CB8AC3E}">
        <p14:creationId xmlns:p14="http://schemas.microsoft.com/office/powerpoint/2010/main" val="284154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0819" y="897855"/>
            <a:ext cx="11350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Биология: </a:t>
            </a:r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линейка, </a:t>
            </a:r>
            <a:r>
              <a:rPr lang="ru-RU" u="sng" dirty="0">
                <a:latin typeface="Trebuchet MS" panose="020B0603020202020204" pitchFamily="34" charset="0"/>
                <a:cs typeface="Times New Roman" panose="02020603050405020304" pitchFamily="18" charset="0"/>
              </a:rPr>
              <a:t>непрограммируемый</a:t>
            </a:r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 калькулятор </a:t>
            </a:r>
          </a:p>
          <a:p>
            <a:r>
              <a:rPr lang="ru-RU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География: </a:t>
            </a:r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линейка, </a:t>
            </a:r>
            <a:r>
              <a:rPr lang="ru-RU" u="sng" dirty="0">
                <a:latin typeface="Trebuchet MS" panose="020B0603020202020204" pitchFamily="34" charset="0"/>
                <a:cs typeface="Times New Roman" panose="02020603050405020304" pitchFamily="18" charset="0"/>
              </a:rPr>
              <a:t>непрограммируемый</a:t>
            </a:r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 калькулятор, атлас 7-9 класс</a:t>
            </a:r>
          </a:p>
          <a:p>
            <a:r>
              <a:rPr lang="ru-RU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Математика: </a:t>
            </a:r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линейка, справочные материалы</a:t>
            </a:r>
          </a:p>
          <a:p>
            <a:r>
              <a:rPr lang="ru-RU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Русский язык: </a:t>
            </a:r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орфографический словарь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0819" y="327368"/>
            <a:ext cx="11350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Разрешенные средства обучения на ГИА-9: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0819" y="2516159"/>
            <a:ext cx="5917227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Все средства обучения подписаны своей школой!</a:t>
            </a:r>
          </a:p>
          <a:p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Пример:  МОУ «Турочакская СОШ им. Я.И. </a:t>
            </a:r>
            <a:r>
              <a:rPr lang="ru-RU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Баляева</a:t>
            </a:r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4144" y="3643679"/>
            <a:ext cx="1073248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/>
            <a:r>
              <a:rPr lang="ru-RU" sz="2000" b="1" u="sng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На рабочем столе у участника ГИА кроме экзаменационных материалов могут находится:</a:t>
            </a:r>
          </a:p>
          <a:p>
            <a:pPr marL="45720" lvl="0"/>
            <a:endParaRPr lang="ru-RU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45720" lvl="0"/>
            <a:r>
              <a:rPr lang="ru-RU" dirty="0">
                <a:latin typeface="Trebuchet MS" panose="020B0603020202020204" pitchFamily="34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черная </a:t>
            </a:r>
            <a:r>
              <a:rPr lang="ru-RU" dirty="0" err="1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гелевая</a:t>
            </a:r>
            <a:r>
              <a:rPr lang="ru-RU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ручка или капиллярная</a:t>
            </a:r>
          </a:p>
          <a:p>
            <a:pPr lvl="0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лекарства и питание (при необходимости)</a:t>
            </a:r>
          </a:p>
          <a:p>
            <a:pPr lvl="0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специальные технические средства (лупа, увеличительные очки)</a:t>
            </a:r>
          </a:p>
          <a:p>
            <a:pPr lvl="0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паспорт </a:t>
            </a:r>
            <a:r>
              <a:rPr lang="ru-RU" dirty="0">
                <a:solidFill>
                  <a:srgbClr val="FF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(без обложки!)</a:t>
            </a:r>
          </a:p>
          <a:p>
            <a:pPr lvl="0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средства обучения и воспитания</a:t>
            </a:r>
          </a:p>
          <a:p>
            <a:pPr lvl="0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черновики</a:t>
            </a:r>
          </a:p>
        </p:txBody>
      </p:sp>
    </p:spTree>
    <p:extLst>
      <p:ext uri="{BB962C8B-B14F-4D97-AF65-F5344CB8AC3E}">
        <p14:creationId xmlns:p14="http://schemas.microsoft.com/office/powerpoint/2010/main" val="2501127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</TotalTime>
  <Words>334</Words>
  <Application>Microsoft Office PowerPoint</Application>
  <PresentationFormat>Широкоэкранный</PresentationFormat>
  <Paragraphs>52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Dolgova</dc:creator>
  <cp:lastModifiedBy>Пользователь</cp:lastModifiedBy>
  <cp:revision>26</cp:revision>
  <dcterms:created xsi:type="dcterms:W3CDTF">2025-08-11T05:06:59Z</dcterms:created>
  <dcterms:modified xsi:type="dcterms:W3CDTF">2025-09-02T04:13:15Z</dcterms:modified>
</cp:coreProperties>
</file>